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8" r:id="rId6"/>
    <p:sldId id="273" r:id="rId7"/>
    <p:sldId id="269" r:id="rId8"/>
    <p:sldId id="257" r:id="rId9"/>
    <p:sldId id="261" r:id="rId10"/>
    <p:sldId id="263" r:id="rId11"/>
    <p:sldId id="260" r:id="rId12"/>
    <p:sldId id="262" r:id="rId13"/>
    <p:sldId id="270" r:id="rId14"/>
    <p:sldId id="271" r:id="rId15"/>
    <p:sldId id="264" r:id="rId16"/>
    <p:sldId id="272" r:id="rId17"/>
    <p:sldId id="267" r:id="rId18"/>
    <p:sldId id="259" r:id="rId1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488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042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42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2610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5263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648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3228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877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52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0993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A5C9-4120-4CC7-8C22-F5F5863A6A21}" type="datetimeFigureOut">
              <a:rPr lang="nl-NL" smtClean="0"/>
              <a:t>22-4-2020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4F2AB-546C-4B25-B03B-CE75BEA9673E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2189884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605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3600" b="1" dirty="0" smtClean="0"/>
              <a:t>Nederlands les 1 	</a:t>
            </a:r>
            <a:endParaRPr lang="nl-NL" sz="36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Introductie vergaderen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259141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Vergaderen is een proces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/>
              <a:t>d</a:t>
            </a:r>
            <a:r>
              <a:rPr lang="nl-NL" dirty="0" smtClean="0"/>
              <a:t>e </a:t>
            </a:r>
            <a:r>
              <a:rPr lang="nl-NL" dirty="0"/>
              <a:t>voorbereiding, 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de </a:t>
            </a:r>
            <a:r>
              <a:rPr lang="nl-NL" dirty="0"/>
              <a:t>vergadering zelf, </a:t>
            </a:r>
            <a:endParaRPr lang="nl-NL" dirty="0" smtClean="0"/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de </a:t>
            </a:r>
            <a:r>
              <a:rPr lang="nl-NL" dirty="0"/>
              <a:t>uitkomst (wat spreken we af) </a:t>
            </a:r>
            <a:r>
              <a:rPr lang="nl-NL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de </a:t>
            </a:r>
            <a:r>
              <a:rPr lang="nl-NL" dirty="0"/>
              <a:t>te ondernemen acties (wie doet wat)</a:t>
            </a:r>
          </a:p>
        </p:txBody>
      </p:sp>
    </p:spTree>
    <p:extLst>
      <p:ext uri="{BB962C8B-B14F-4D97-AF65-F5344CB8AC3E}">
        <p14:creationId xmlns:p14="http://schemas.microsoft.com/office/powerpoint/2010/main" val="4133672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</a:t>
            </a:r>
            <a:endParaRPr lang="nl-NL" dirty="0"/>
          </a:p>
        </p:txBody>
      </p:sp>
      <p:graphicFrame>
        <p:nvGraphicFramePr>
          <p:cNvPr id="6" name="Tijdelijke aanduiding voor inhoud 5"/>
          <p:cNvGraphicFramePr>
            <a:graphicFrameLocks noGrp="1"/>
          </p:cNvGraphicFramePr>
          <p:nvPr>
            <p:ph idx="1"/>
          </p:nvPr>
        </p:nvGraphicFramePr>
        <p:xfrm>
          <a:off x="4427159" y="1074938"/>
          <a:ext cx="5463344" cy="5173262"/>
        </p:xfrm>
        <a:graphic>
          <a:graphicData uri="http://schemas.openxmlformats.org/drawingml/2006/table">
            <a:tbl>
              <a:tblPr firstRow="1" firstCol="1" bandRow="1"/>
              <a:tblGrid>
                <a:gridCol w="1365535">
                  <a:extLst>
                    <a:ext uri="{9D8B030D-6E8A-4147-A177-3AD203B41FA5}">
                      <a16:colId xmlns:a16="http://schemas.microsoft.com/office/drawing/2014/main" val="1333167026"/>
                    </a:ext>
                  </a:extLst>
                </a:gridCol>
                <a:gridCol w="1365535">
                  <a:extLst>
                    <a:ext uri="{9D8B030D-6E8A-4147-A177-3AD203B41FA5}">
                      <a16:colId xmlns:a16="http://schemas.microsoft.com/office/drawing/2014/main" val="1472480146"/>
                    </a:ext>
                  </a:extLst>
                </a:gridCol>
                <a:gridCol w="1366137">
                  <a:extLst>
                    <a:ext uri="{9D8B030D-6E8A-4147-A177-3AD203B41FA5}">
                      <a16:colId xmlns:a16="http://schemas.microsoft.com/office/drawing/2014/main" val="3543326109"/>
                    </a:ext>
                  </a:extLst>
                </a:gridCol>
                <a:gridCol w="1366137">
                  <a:extLst>
                    <a:ext uri="{9D8B030D-6E8A-4147-A177-3AD203B41FA5}">
                      <a16:colId xmlns:a16="http://schemas.microsoft.com/office/drawing/2014/main" val="3941431470"/>
                    </a:ext>
                  </a:extLst>
                </a:gridCol>
              </a:tblGrid>
              <a:tr h="458193"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Agendapunten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Tijd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Gewenst resultaat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Benodigde materialen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4216043"/>
                  </a:ext>
                </a:extLst>
              </a:tr>
              <a:tr h="1145482"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[Vul hier het agendapunt en sub onderwerpen in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[Vul hier het tijdstip in wanneer het agendapunt start en hoeveel   tijd er nodig is]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[vul hier het gewenst resultaat in]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[Vul hier de benodigde materialen in]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104143"/>
                  </a:ext>
                </a:extLst>
              </a:tr>
              <a:tr h="1374578">
                <a:tc>
                  <a:txBody>
                    <a:bodyPr/>
                    <a:lstStyle/>
                    <a:p>
                      <a:pPr marL="266700"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Start en vaststellen agenda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Voorbeeld:09:00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(5 minuten)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Voorbeeld: Deelnemers zijn op de hoogte van de agenda en vullen eventueel een agendapunt aan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Voorbeeld:PC, beamer, whiteboard, stiften, flipover, papier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947058"/>
                  </a:ext>
                </a:extLst>
              </a:tr>
              <a:tr h="458193"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Agendapunt 1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09:05 (15 minuten)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[Gewenst resultaat 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[Benodigde materialen]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017052"/>
                  </a:ext>
                </a:extLst>
              </a:tr>
              <a:tr h="458193"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Agendapunt 2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[Tijd]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[Gewenst resultaat]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[Benodigde materialen]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413014"/>
                  </a:ext>
                </a:extLst>
              </a:tr>
              <a:tr h="3472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Agendapunt 3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[Tijd]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[Gewenst resultaat]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[Benodigde materialen]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477076"/>
                  </a:ext>
                </a:extLst>
              </a:tr>
              <a:tr h="458193"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Actiepunten vaststellen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10.00(10 minuten)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actielijst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[Benodigde materialen]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563664"/>
                  </a:ext>
                </a:extLst>
              </a:tr>
              <a:tr h="229096"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 b="1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Einde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75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solidFill>
                            <a:srgbClr val="11111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[Eindtijd]</a:t>
                      </a:r>
                      <a:endParaRPr lang="nl-NL" sz="9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5112" marR="65112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599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4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Doelen vergadering/agendapunten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Informatief (mededelen, uitwisselen)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err="1" smtClean="0"/>
              <a:t>Meningvormend</a:t>
            </a:r>
            <a:r>
              <a:rPr lang="nl-NL" dirty="0" smtClean="0"/>
              <a:t> (management- en bestuursvergaderingen)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Probleemoplossend (oplossing kiezen)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Besluitvormend (beslissing nemen, hoeft geen oplossing te zijn)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4430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Notulen</a:t>
            </a:r>
            <a:endParaRPr lang="nl-NL" dirty="0"/>
          </a:p>
        </p:txBody>
      </p:sp>
      <p:pic>
        <p:nvPicPr>
          <p:cNvPr id="7" name="Tijdelijke aanduiding voor inhou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97719" y="1132320"/>
            <a:ext cx="3813044" cy="492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vergadering voorbereiden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Ga (online) vergaderen met jouw groepje van het IBS.</a:t>
            </a:r>
          </a:p>
          <a:p>
            <a:r>
              <a:rPr lang="nl-NL" dirty="0" smtClean="0"/>
              <a:t>In deze eerste vergadering bespreek met elkaar op welke manier en hoe vaak jullie willen vergaderen deze periode. </a:t>
            </a:r>
          </a:p>
          <a:p>
            <a:r>
              <a:rPr lang="nl-NL" dirty="0" smtClean="0"/>
              <a:t>Verdeel de vergadertaken.</a:t>
            </a:r>
          </a:p>
          <a:p>
            <a:r>
              <a:rPr lang="nl-NL" dirty="0" smtClean="0"/>
              <a:t>Aan het einde van deze les lever je een notulen in met de uitkomsten van de besproken bovenstaande punten.</a:t>
            </a:r>
          </a:p>
          <a:p>
            <a:r>
              <a:rPr lang="nl-NL" dirty="0" smtClean="0"/>
              <a:t>Maak met je groep alvast een agenda voor de eerst volgende vergadering. (Zie document format agenda en notulen)</a:t>
            </a:r>
          </a:p>
          <a:p>
            <a:r>
              <a:rPr lang="nl-NL" dirty="0" smtClean="0"/>
              <a:t>Elke vergadering die jullie houden, moet er genotuleerd worden. Maak 1 document met alle notulen. </a:t>
            </a:r>
            <a:r>
              <a:rPr lang="nl-NL" b="1" dirty="0"/>
              <a:t>Inleveren maandag 25 mei 2020 en 22 juni 2020.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667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Afsluiten: lesdoelen behaald?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kunt de kenmerken van een vergadering benoemen.</a:t>
            </a:r>
          </a:p>
          <a:p>
            <a:r>
              <a:rPr lang="nl-NL" dirty="0"/>
              <a:t>Je kunt de verschillende doelen van vergaderingen benoemen en hier voorbeelden van geven.</a:t>
            </a:r>
          </a:p>
          <a:p>
            <a:r>
              <a:rPr lang="nl-NL" dirty="0"/>
              <a:t>Je kunt uitleggen wat wel en wat niet wenselijk is tijdens een vergadering.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796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 Nederlands</a:t>
            </a:r>
            <a:endParaRPr lang="nl-NL" dirty="0"/>
          </a:p>
        </p:txBody>
      </p:sp>
      <p:pic>
        <p:nvPicPr>
          <p:cNvPr id="1026" name="Picture 2" descr="ADD / ADHD en boeken lezen, gaat dat samen?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871" y="2327441"/>
            <a:ext cx="6234545" cy="415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911927" y="1773382"/>
            <a:ext cx="7056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Lezen en een beetje schrijven…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87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1309" y="762510"/>
            <a:ext cx="6397127" cy="5696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90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moeten jullie doen en inleveren deze periode?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Notulen van al jullie vergaderingen. </a:t>
            </a:r>
          </a:p>
          <a:p>
            <a:pPr marL="400050" lvl="1" indent="0">
              <a:buNone/>
            </a:pPr>
            <a:r>
              <a:rPr lang="nl-NL" b="1" dirty="0" smtClean="0"/>
              <a:t>Inleveren maandag 25 mei 2020 en 22 juni 2020.</a:t>
            </a:r>
          </a:p>
          <a:p>
            <a:r>
              <a:rPr lang="nl-NL" dirty="0" smtClean="0"/>
              <a:t>Schrijfportfolio: minimaal 3 teksten </a:t>
            </a:r>
          </a:p>
          <a:p>
            <a:pPr marL="400050" lvl="1" indent="0">
              <a:buNone/>
            </a:pPr>
            <a:r>
              <a:rPr lang="nl-NL" b="1" dirty="0" smtClean="0"/>
              <a:t>inleveren </a:t>
            </a:r>
            <a:r>
              <a:rPr lang="nl-NL" b="1" smtClean="0"/>
              <a:t>vrijdag 19 </a:t>
            </a:r>
            <a:r>
              <a:rPr lang="nl-NL" b="1" dirty="0" smtClean="0"/>
              <a:t>juni 2020.</a:t>
            </a:r>
          </a:p>
          <a:p>
            <a:r>
              <a:rPr lang="nl-NL" dirty="0" smtClean="0"/>
              <a:t>Toets lezen: </a:t>
            </a:r>
          </a:p>
          <a:p>
            <a:pPr marL="400050" lvl="1" indent="0">
              <a:buNone/>
            </a:pPr>
            <a:r>
              <a:rPr lang="nl-NL" b="1" dirty="0" smtClean="0"/>
              <a:t>maandag 8 juni 2020</a:t>
            </a:r>
          </a:p>
          <a:p>
            <a:r>
              <a:rPr lang="nl-NL" dirty="0" smtClean="0"/>
              <a:t>Oefentoetsen lezen/woordenschat</a:t>
            </a:r>
          </a:p>
          <a:p>
            <a:pPr lvl="1"/>
            <a:r>
              <a:rPr lang="nl-NL" dirty="0"/>
              <a:t>Leesteksten verkennen</a:t>
            </a:r>
            <a:r>
              <a:rPr lang="nl-NL" dirty="0" smtClean="0"/>
              <a:t>.</a:t>
            </a:r>
          </a:p>
          <a:p>
            <a:pPr lvl="1"/>
            <a:r>
              <a:rPr lang="nl-NL" dirty="0"/>
              <a:t>De opbouw van een tekst.</a:t>
            </a:r>
          </a:p>
          <a:p>
            <a:pPr lvl="1"/>
            <a:r>
              <a:rPr lang="nl-NL" dirty="0"/>
              <a:t>woordenschat onbekende woorden begrijpen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7369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Lesdoelen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de kenmerken en structuur van een vergadering benoemen.</a:t>
            </a:r>
          </a:p>
          <a:p>
            <a:r>
              <a:rPr lang="nl-NL" dirty="0" smtClean="0"/>
              <a:t>Je kunt de verschillende doelen van vergaderingen benoemen.</a:t>
            </a:r>
          </a:p>
          <a:p>
            <a:r>
              <a:rPr lang="nl-NL" dirty="0" smtClean="0"/>
              <a:t>Je kunt uitleggen wat wel en wat niet wenselijk is tijdens een vergadering.</a:t>
            </a:r>
          </a:p>
          <a:p>
            <a:r>
              <a:rPr lang="nl-NL" dirty="0" smtClean="0"/>
              <a:t>Je kunt een agenda maken voor een vergadering</a:t>
            </a:r>
          </a:p>
          <a:p>
            <a:r>
              <a:rPr lang="nl-NL" dirty="0" smtClean="0"/>
              <a:t>Je kunt een notulen maken.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655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Lesopzet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ervaringen vergaderen</a:t>
            </a:r>
          </a:p>
          <a:p>
            <a:r>
              <a:rPr lang="nl-NL" dirty="0" smtClean="0"/>
              <a:t>Theorie vergaderen</a:t>
            </a:r>
          </a:p>
          <a:p>
            <a:r>
              <a:rPr lang="nl-NL" dirty="0" smtClean="0"/>
              <a:t>Opdracht vergadering </a:t>
            </a:r>
          </a:p>
          <a:p>
            <a:r>
              <a:rPr lang="nl-NL" dirty="0" smtClean="0"/>
              <a:t>Vooruitblik: volgende les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90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Definitie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l-NL" sz="3200" dirty="0" smtClean="0"/>
          </a:p>
          <a:p>
            <a:pPr marL="0" indent="0">
              <a:buNone/>
            </a:pPr>
            <a:endParaRPr lang="nl-NL" sz="3200" dirty="0"/>
          </a:p>
          <a:p>
            <a:pPr marL="0" indent="0">
              <a:buNone/>
            </a:pPr>
            <a:r>
              <a:rPr lang="nl-NL" sz="3200" dirty="0" smtClean="0"/>
              <a:t>Een vergadering is een gestructureerd en doelmatig overleg.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11863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Theorie vergaderen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 smtClean="0"/>
              <a:t>Inventariseren:</a:t>
            </a:r>
          </a:p>
          <a:p>
            <a:pPr lvl="1"/>
            <a:r>
              <a:rPr lang="nl-NL" sz="3200" dirty="0" smtClean="0"/>
              <a:t>Aan welke vergaderingen heb je deelgenomen?</a:t>
            </a:r>
          </a:p>
          <a:p>
            <a:pPr lvl="1"/>
            <a:r>
              <a:rPr lang="nl-NL" sz="3200" dirty="0" smtClean="0"/>
              <a:t>Wat deed je tijdens deze vergaderingen?</a:t>
            </a:r>
            <a:endParaRPr lang="nl-NL" sz="3200" dirty="0"/>
          </a:p>
          <a:p>
            <a:pPr marL="0" indent="0">
              <a:buNone/>
            </a:pP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35732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600" dirty="0" smtClean="0"/>
              <a:t>Kenmerken vergadering</a:t>
            </a:r>
            <a:endParaRPr lang="nl-NL" sz="3600" dirty="0"/>
          </a:p>
        </p:txBody>
      </p:sp>
      <p:sp>
        <p:nvSpPr>
          <p:cNvPr id="17" name="Tijdelijke aanduiding voor inhoud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Uitnodiging</a:t>
            </a:r>
          </a:p>
          <a:p>
            <a:pPr lvl="1"/>
            <a:r>
              <a:rPr lang="nl-NL" dirty="0" smtClean="0"/>
              <a:t>Agenda</a:t>
            </a:r>
          </a:p>
          <a:p>
            <a:pPr lvl="1"/>
            <a:r>
              <a:rPr lang="nl-NL" dirty="0" smtClean="0"/>
              <a:t>Notulen vorige keer</a:t>
            </a:r>
          </a:p>
          <a:p>
            <a:pPr lvl="1"/>
            <a:r>
              <a:rPr lang="nl-NL" dirty="0" smtClean="0"/>
              <a:t>Reden, datum, waar, wie</a:t>
            </a:r>
          </a:p>
          <a:p>
            <a:r>
              <a:rPr lang="nl-NL" dirty="0" smtClean="0"/>
              <a:t>Agenda</a:t>
            </a:r>
          </a:p>
          <a:p>
            <a:pPr lvl="1"/>
            <a:r>
              <a:rPr lang="nl-NL" dirty="0" smtClean="0"/>
              <a:t>Opgesteld door voorzitter</a:t>
            </a:r>
          </a:p>
          <a:p>
            <a:pPr lvl="1"/>
            <a:r>
              <a:rPr lang="nl-NL" dirty="0" smtClean="0"/>
              <a:t>Doel: structuur</a:t>
            </a:r>
          </a:p>
          <a:p>
            <a:r>
              <a:rPr lang="nl-NL" dirty="0" smtClean="0"/>
              <a:t>Notulen</a:t>
            </a:r>
          </a:p>
          <a:p>
            <a:pPr lvl="1"/>
            <a:r>
              <a:rPr lang="nl-NL" dirty="0" smtClean="0"/>
              <a:t>Vastleggen wat er is gezegd, afspraken</a:t>
            </a:r>
            <a:endParaRPr lang="nl-NL" dirty="0"/>
          </a:p>
          <a:p>
            <a:r>
              <a:rPr lang="nl-NL" dirty="0" smtClean="0"/>
              <a:t>Rollen: voorzitter, notulist, deelnemer</a:t>
            </a:r>
          </a:p>
        </p:txBody>
      </p:sp>
    </p:spTree>
    <p:extLst>
      <p:ext uri="{BB962C8B-B14F-4D97-AF65-F5344CB8AC3E}">
        <p14:creationId xmlns:p14="http://schemas.microsoft.com/office/powerpoint/2010/main" val="521464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elicon 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icon thema" id="{ACB87FCE-9474-4D1A-91B1-4808E599A9AC}" vid="{0E457EA9-F56E-4451-8CA0-082C072EE7D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8C06F4-54E7-4349-BCC9-02ECE7278F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89EA61-4702-4E98-AA7D-4C0CBB4BA6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CCA972-AF7E-45C6-BE11-3E3FEECE1512}">
  <ds:schemaRefs>
    <ds:schemaRef ds:uri="http://schemas.microsoft.com/office/2006/metadata/properties"/>
    <ds:schemaRef ds:uri="9332b1e5-03ec-4bd9-988a-b56970a22ef6"/>
    <ds:schemaRef ds:uri="5cdedd98-05a6-4844-a2be-4403c98339c5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548</Words>
  <Application>Microsoft Office PowerPoint</Application>
  <PresentationFormat>Breedbeeld</PresentationFormat>
  <Paragraphs>105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Helicon thema</vt:lpstr>
      <vt:lpstr>Nederlands les 1  </vt:lpstr>
      <vt:lpstr>Programma Nederlands</vt:lpstr>
      <vt:lpstr>PowerPoint-presentatie</vt:lpstr>
      <vt:lpstr>Wat moeten jullie doen en inleveren deze periode?</vt:lpstr>
      <vt:lpstr>Lesdoelen</vt:lpstr>
      <vt:lpstr>Lesopzet</vt:lpstr>
      <vt:lpstr>Definitie</vt:lpstr>
      <vt:lpstr>Theorie vergaderen</vt:lpstr>
      <vt:lpstr>Kenmerken vergadering</vt:lpstr>
      <vt:lpstr>Vergaderen is een proces</vt:lpstr>
      <vt:lpstr>Agenda</vt:lpstr>
      <vt:lpstr>Doelen vergadering/agendapunten</vt:lpstr>
      <vt:lpstr>Notulen</vt:lpstr>
      <vt:lpstr>Opdracht vergadering voorbereiden</vt:lpstr>
      <vt:lpstr>Afsluiten: lesdoelen behaald?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Nederlands les 5 maandag 30 mei</dc:title>
  <dc:creator>Liane van de Braak</dc:creator>
  <cp:lastModifiedBy>Rianne van den Hombergh</cp:lastModifiedBy>
  <cp:revision>32</cp:revision>
  <dcterms:created xsi:type="dcterms:W3CDTF">2016-05-26T12:13:24Z</dcterms:created>
  <dcterms:modified xsi:type="dcterms:W3CDTF">2020-04-22T18:12:49Z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